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2" r:id="rId5"/>
    <p:sldId id="260" r:id="rId6"/>
    <p:sldId id="261" r:id="rId7"/>
    <p:sldId id="258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1D8D9-CD6E-49E5-A6C2-B66D0246FE8B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8BAE6-12CE-4F89-A43C-5D152046B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09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Haarmerg:</a:t>
            </a:r>
          </a:p>
          <a:p>
            <a:r>
              <a:rPr lang="nl-NL" b="0" u="sng" dirty="0" smtClean="0"/>
              <a:t>Wat</a:t>
            </a:r>
            <a:r>
              <a:rPr lang="nl-NL" b="0" u="sng" baseline="0" dirty="0" smtClean="0"/>
              <a:t> is de haarmerg?</a:t>
            </a:r>
            <a:r>
              <a:rPr lang="nl-NL" b="1" u="sng" dirty="0" smtClean="0"/>
              <a:t> </a:t>
            </a:r>
            <a:r>
              <a:rPr lang="nl-NL" dirty="0" smtClean="0"/>
              <a:t>binnenste van het haar,</a:t>
            </a:r>
            <a:r>
              <a:rPr lang="nl-NL" baseline="0" dirty="0" smtClean="0"/>
              <a:t> bestaat uit hoorncellen met daartussen holten gevuld met lucht. De holten kunnen vocht opnemen, hierdoor glanzen de haren. </a:t>
            </a:r>
          </a:p>
          <a:p>
            <a:r>
              <a:rPr lang="nl-NL" u="sng" baseline="0" dirty="0" smtClean="0"/>
              <a:t>Hoe kun je droog haar herkennen? Droog haar </a:t>
            </a:r>
            <a:r>
              <a:rPr lang="nl-NL" baseline="0" dirty="0" smtClean="0">
                <a:sym typeface="Wingdings" panose="05000000000000000000" pitchFamily="2" charset="2"/>
              </a:rPr>
              <a:t> schubben staan meer uiteen, om vocht te kunnen opnemen. Droog haar breekt snel. </a:t>
            </a:r>
          </a:p>
          <a:p>
            <a:endParaRPr lang="nl-NL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baseline="0" dirty="0" smtClean="0"/>
              <a:t>Haarschors: </a:t>
            </a:r>
            <a:r>
              <a:rPr lang="nl-NL" b="0" baseline="0" dirty="0" smtClean="0"/>
              <a:t>om de merg heen, hardere hoornlaag die het pigment bevatten dat de vacht zijn kleur geeft. </a:t>
            </a:r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8B8C-573F-4C94-A05C-44E59813801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55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verschillende fasen kun je zelf nalezen</a:t>
            </a:r>
            <a:r>
              <a:rPr lang="nl-NL" baseline="0" dirty="0" smtClean="0"/>
              <a:t> op pagina 12. De levenscyclus is voor elk haar hetzelfde. De levensduur van de haren is per ras verschillend. </a:t>
            </a:r>
            <a:br>
              <a:rPr lang="nl-NL" baseline="0" dirty="0" smtClean="0"/>
            </a:br>
            <a:endParaRPr lang="nl-NL" baseline="0" dirty="0" smtClean="0"/>
          </a:p>
          <a:p>
            <a:r>
              <a:rPr lang="nl-NL" b="1" u="none" baseline="0" dirty="0" smtClean="0"/>
              <a:t>Verharing</a:t>
            </a:r>
            <a:r>
              <a:rPr lang="nl-NL" b="0" u="none" baseline="0" dirty="0" smtClean="0"/>
              <a:t/>
            </a:r>
            <a:br>
              <a:rPr lang="nl-NL" b="0" u="none" baseline="0" dirty="0" smtClean="0"/>
            </a:br>
            <a:r>
              <a:rPr lang="nl-NL" b="0" u="none" baseline="0" dirty="0" smtClean="0"/>
              <a:t>Kortharige vachten -&gt; korte levensduur van enkele weken</a:t>
            </a:r>
            <a:br>
              <a:rPr lang="nl-NL" b="0" u="none" baseline="0" dirty="0" smtClean="0"/>
            </a:br>
            <a:r>
              <a:rPr lang="nl-NL" b="0" u="none" baseline="0" dirty="0" smtClean="0"/>
              <a:t>Langharige vachten -&gt; lange levensduur tot enkele jaren</a:t>
            </a:r>
          </a:p>
          <a:p>
            <a:endParaRPr lang="nl-NL" b="0" u="none" baseline="0" dirty="0" smtClean="0"/>
          </a:p>
          <a:p>
            <a:r>
              <a:rPr lang="nl-NL" b="0" u="none" baseline="0" dirty="0" smtClean="0"/>
              <a:t>In een gezonde vacht zijn alle haren niet tegelijkertijd in dezelfde fase. </a:t>
            </a:r>
            <a:endParaRPr lang="nl-NL" b="1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8B8C-573F-4C94-A05C-44E59813801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24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baseline="0" dirty="0" smtClean="0"/>
              <a:t>Afgeven van signalen: dominante hond maakt zich groot door de haren rechtop te zetten. Je kan aan de vacht zien of het dier lekker in zijn vel zit. 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8B8C-573F-4C94-A05C-44E59813801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65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Blokrui is de wijze van verharen van de</a:t>
            </a:r>
            <a:r>
              <a:rPr lang="nl-NL" baseline="0" dirty="0" smtClean="0"/>
              <a:t> wolf </a:t>
            </a:r>
            <a:r>
              <a:rPr lang="nl-NL" baseline="0" dirty="0" smtClean="0">
                <a:sym typeface="Wingdings" panose="05000000000000000000" pitchFamily="2" charset="2"/>
              </a:rPr>
              <a:t> honden met dezelfde vacht dus ook.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8B8C-573F-4C94-A05C-44E59813801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84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5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50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65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83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46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649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88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32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05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43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65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09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63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1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24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0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04478-86DD-473E-8BF2-623AA54CEFA4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F5BDFB-CBE8-44DB-BA76-8999FBD48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7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2QVqbPAZ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Exterieurverzorging hond: huid &amp; haar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Exterieurverzorging, EX.1M</a:t>
            </a:r>
          </a:p>
          <a:p>
            <a:r>
              <a:rPr lang="nl-NL" dirty="0" smtClean="0"/>
              <a:t>Schooljaar 2018-2019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873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Afhankelijk van het vachttype en het doel: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Wassen (en droogblazen)</a:t>
            </a:r>
          </a:p>
          <a:p>
            <a:r>
              <a:rPr lang="nl-NL" dirty="0" smtClean="0"/>
              <a:t>Kammen</a:t>
            </a:r>
          </a:p>
          <a:p>
            <a:r>
              <a:rPr lang="nl-NL" dirty="0" smtClean="0"/>
              <a:t>Borstelen</a:t>
            </a:r>
          </a:p>
          <a:p>
            <a:r>
              <a:rPr lang="nl-NL" dirty="0" smtClean="0"/>
              <a:t>Plukken (of strippen)</a:t>
            </a:r>
          </a:p>
          <a:p>
            <a:r>
              <a:rPr lang="nl-NL" dirty="0" smtClean="0"/>
              <a:t>Scheren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67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Oorspronkelijke vacht (wolf, </a:t>
            </a:r>
            <a:r>
              <a:rPr lang="nl-NL" dirty="0" err="1" smtClean="0"/>
              <a:t>oerhonden</a:t>
            </a:r>
            <a:r>
              <a:rPr lang="nl-NL" dirty="0" smtClean="0"/>
              <a:t>): Stokhaar</a:t>
            </a:r>
          </a:p>
          <a:p>
            <a:pPr lvl="1"/>
            <a:r>
              <a:rPr lang="nl-NL" dirty="0" smtClean="0"/>
              <a:t>Dubbele vacht</a:t>
            </a:r>
          </a:p>
          <a:p>
            <a:pPr lvl="1"/>
            <a:r>
              <a:rPr lang="nl-NL" dirty="0" smtClean="0"/>
              <a:t>Kort haar op kop, snuit en poten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Door selectie zijn “onnatuurlijke vachtsoorten ontstaan”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hondenvacht </a:t>
            </a:r>
            <a:endParaRPr lang="nl-NL" dirty="0"/>
          </a:p>
        </p:txBody>
      </p:sp>
      <p:pic>
        <p:nvPicPr>
          <p:cNvPr id="6146" name="Picture 2" descr="Afbeeldingsresultaat voor wol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/>
          <a:stretch/>
        </p:blipFill>
        <p:spPr bwMode="auto">
          <a:xfrm>
            <a:off x="7145746" y="1173185"/>
            <a:ext cx="2877033" cy="22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89" y="4190472"/>
            <a:ext cx="7317268" cy="257485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455" y="2963547"/>
            <a:ext cx="2780017" cy="19508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004" y="4328238"/>
            <a:ext cx="3023878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Vachttypen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Hondenvachten worden onderverdeeld in: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Stokhaar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Korthaar/gladhaar</a:t>
            </a:r>
          </a:p>
          <a:p>
            <a:pPr>
              <a:buFont typeface="+mj-lt"/>
              <a:buAutoNum type="arabicPeriod"/>
            </a:pPr>
            <a:r>
              <a:rPr lang="nl-NL" dirty="0" err="1" smtClean="0"/>
              <a:t>Halflanghaar</a:t>
            </a:r>
            <a:endParaRPr lang="nl-NL" dirty="0" smtClean="0"/>
          </a:p>
          <a:p>
            <a:pPr>
              <a:buFont typeface="+mj-lt"/>
              <a:buAutoNum type="arabicPeriod"/>
            </a:pPr>
            <a:r>
              <a:rPr lang="nl-NL" dirty="0" smtClean="0"/>
              <a:t>Langhaar</a:t>
            </a:r>
          </a:p>
          <a:p>
            <a:pPr>
              <a:buFont typeface="+mj-lt"/>
              <a:buAutoNum type="arabicPeriod"/>
            </a:pPr>
            <a:r>
              <a:rPr lang="nl-NL" dirty="0" err="1" smtClean="0"/>
              <a:t>Ruwhaar</a:t>
            </a:r>
            <a:endParaRPr lang="nl-NL" dirty="0" smtClean="0"/>
          </a:p>
          <a:p>
            <a:pPr>
              <a:buFont typeface="+mj-lt"/>
              <a:buAutoNum type="arabicPeriod"/>
            </a:pPr>
            <a:r>
              <a:rPr lang="nl-NL" dirty="0" smtClean="0"/>
              <a:t>Krulhaar/kroeshaar</a:t>
            </a:r>
          </a:p>
          <a:p>
            <a:pPr>
              <a:buFont typeface="+mj-lt"/>
              <a:buAutoNum type="arabicPeriod"/>
            </a:pPr>
            <a:r>
              <a:rPr lang="nl-NL" dirty="0" err="1" smtClean="0"/>
              <a:t>Vilthaar</a:t>
            </a:r>
            <a:endParaRPr lang="nl-NL" dirty="0" smtClean="0"/>
          </a:p>
          <a:p>
            <a:pPr>
              <a:buFont typeface="+mj-lt"/>
              <a:buAutoNum type="arabicPeriod"/>
            </a:pPr>
            <a:r>
              <a:rPr lang="nl-NL" dirty="0" smtClean="0"/>
              <a:t>Haarloos/naakt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Blz. 32 t/m 36 boekje diergezondheid bij gezelschapsdieren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351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vachttypen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blz. 32 t/m 36 van “Diergezondheid bij gezelschapsdieren”</a:t>
            </a:r>
          </a:p>
          <a:p>
            <a:r>
              <a:rPr lang="nl-NL" dirty="0" smtClean="0"/>
              <a:t>Op de volgende dia’s zie je een aantal hondenrassen, noem zowel ras als vachttype</a:t>
            </a:r>
          </a:p>
          <a:p>
            <a:r>
              <a:rPr lang="nl-NL" dirty="0" smtClean="0"/>
              <a:t>Geef ook de wijze van verharing voor alle op de dia’s afgebeelde hondenrassen</a:t>
            </a:r>
          </a:p>
          <a:p>
            <a:r>
              <a:rPr lang="nl-NL" dirty="0" smtClean="0"/>
              <a:t>Ga thuis de vacht van je eigen hond (of hond van een familielid, vriend, collega) bekijken. Maak een foto van de hond en een close-up van de vacht. Welk vachttype heeft jouw hond?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51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Afbeeldingen van honden voor opdracht vachttypen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31897">
            <a:off x="3314941" y="986871"/>
            <a:ext cx="3069151" cy="26011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420" y="1407028"/>
            <a:ext cx="2643164" cy="20422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62" y="3559701"/>
            <a:ext cx="2259943" cy="154141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95" y="1904266"/>
            <a:ext cx="2490410" cy="146194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444" y="5317582"/>
            <a:ext cx="2321743" cy="146031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114" y="5090616"/>
            <a:ext cx="2024743" cy="168728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040" y="3398008"/>
            <a:ext cx="2396421" cy="159384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420" y="3477747"/>
            <a:ext cx="2643164" cy="18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Afbeeldingen van honden voor opdracht vachttypen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743" y="1998998"/>
            <a:ext cx="2852404" cy="19982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015" y="1998998"/>
            <a:ext cx="2659487" cy="199823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79" y="1972250"/>
            <a:ext cx="2479480" cy="202498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79" y="4402183"/>
            <a:ext cx="2371956" cy="149190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743" y="4402183"/>
            <a:ext cx="2535630" cy="167204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7477" y="4380956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gezonde vacht en huid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Filmpje een gezonde en glanzende vacht</a:t>
            </a:r>
            <a:endParaRPr lang="nl-NL" dirty="0" smtClean="0"/>
          </a:p>
          <a:p>
            <a:r>
              <a:rPr lang="nl-NL" dirty="0" smtClean="0"/>
              <a:t>Goede voeding</a:t>
            </a:r>
          </a:p>
          <a:p>
            <a:r>
              <a:rPr lang="nl-NL" dirty="0" smtClean="0"/>
              <a:t>Voldoende beweging, </a:t>
            </a:r>
            <a:r>
              <a:rPr lang="nl-NL" smtClean="0"/>
              <a:t>goede gezondheidszorg (G &amp; W)</a:t>
            </a:r>
            <a:endParaRPr lang="nl-NL" dirty="0" smtClean="0"/>
          </a:p>
          <a:p>
            <a:r>
              <a:rPr lang="nl-NL" dirty="0" smtClean="0"/>
              <a:t>Verzorgen van de vacht: op de juiste wijze én met het juiste materiaal</a:t>
            </a:r>
          </a:p>
        </p:txBody>
      </p:sp>
    </p:spTree>
    <p:extLst>
      <p:ext uri="{BB962C8B-B14F-4D97-AF65-F5344CB8AC3E}">
        <p14:creationId xmlns:p14="http://schemas.microsoft.com/office/powerpoint/2010/main" val="303903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 en haar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huid</a:t>
            </a:r>
          </a:p>
          <a:p>
            <a:r>
              <a:rPr lang="nl-NL" dirty="0" smtClean="0"/>
              <a:t>De vacht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11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95607"/>
            <a:ext cx="8229600" cy="44116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 smtClean="0"/>
              <a:t>3 lagen </a:t>
            </a:r>
          </a:p>
          <a:p>
            <a:pPr marL="0" indent="0">
              <a:buNone/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 smtClean="0"/>
              <a:t>Bestaat uit drie lagen</a:t>
            </a:r>
          </a:p>
          <a:p>
            <a:pPr lvl="1">
              <a:defRPr/>
            </a:pPr>
            <a:r>
              <a:rPr lang="nl-NL" dirty="0" smtClean="0"/>
              <a:t>Opperhuid</a:t>
            </a:r>
          </a:p>
          <a:p>
            <a:pPr lvl="1">
              <a:defRPr/>
            </a:pPr>
            <a:r>
              <a:rPr lang="nl-NL" dirty="0" smtClean="0"/>
              <a:t>Lederhuid</a:t>
            </a:r>
          </a:p>
          <a:p>
            <a:pPr lvl="1">
              <a:defRPr/>
            </a:pPr>
            <a:r>
              <a:rPr lang="nl-NL" dirty="0" smtClean="0"/>
              <a:t>Onderhuids bindweefsel</a:t>
            </a:r>
          </a:p>
        </p:txBody>
      </p:sp>
      <p:pic>
        <p:nvPicPr>
          <p:cNvPr id="1028" name="Picture 4" descr="Hu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2"/>
          <a:stretch>
            <a:fillRect/>
          </a:stretch>
        </p:blipFill>
        <p:spPr bwMode="auto">
          <a:xfrm>
            <a:off x="6247606" y="1793174"/>
            <a:ext cx="37147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De huid </a:t>
            </a:r>
          </a:p>
        </p:txBody>
      </p:sp>
      <p:sp>
        <p:nvSpPr>
          <p:cNvPr id="5" name="Linkeraccolade 4"/>
          <p:cNvSpPr/>
          <p:nvPr/>
        </p:nvSpPr>
        <p:spPr>
          <a:xfrm>
            <a:off x="5627111" y="3013077"/>
            <a:ext cx="598488" cy="647700"/>
          </a:xfrm>
          <a:prstGeom prst="leftBrace">
            <a:avLst>
              <a:gd name="adj1" fmla="val 8333"/>
              <a:gd name="adj2" fmla="val 31839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Linkeraccolade 7"/>
          <p:cNvSpPr/>
          <p:nvPr/>
        </p:nvSpPr>
        <p:spPr>
          <a:xfrm>
            <a:off x="5649118" y="3624355"/>
            <a:ext cx="600075" cy="1008062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Linkeraccolade 8"/>
          <p:cNvSpPr/>
          <p:nvPr/>
        </p:nvSpPr>
        <p:spPr>
          <a:xfrm>
            <a:off x="5649911" y="4693132"/>
            <a:ext cx="598488" cy="360363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11" name="Rechte verbindingslijn met pijl 10"/>
          <p:cNvCxnSpPr/>
          <p:nvPr/>
        </p:nvCxnSpPr>
        <p:spPr>
          <a:xfrm flipH="1">
            <a:off x="3627437" y="3221831"/>
            <a:ext cx="2016125" cy="9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bogen verbindingslijn 13"/>
          <p:cNvCxnSpPr/>
          <p:nvPr/>
        </p:nvCxnSpPr>
        <p:spPr>
          <a:xfrm rot="10800000">
            <a:off x="3627437" y="3709285"/>
            <a:ext cx="2016125" cy="419100"/>
          </a:xfrm>
          <a:prstGeom prst="bentConnector3">
            <a:avLst>
              <a:gd name="adj1" fmla="val 105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bogen verbindingslijn 17"/>
          <p:cNvCxnSpPr>
            <a:stCxn id="9" idx="1"/>
          </p:cNvCxnSpPr>
          <p:nvPr/>
        </p:nvCxnSpPr>
        <p:spPr>
          <a:xfrm rot="10800000">
            <a:off x="3944983" y="4050302"/>
            <a:ext cx="1704928" cy="82301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421" y="3324137"/>
            <a:ext cx="2901009" cy="15472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Er bestaan 3 soorten haren:</a:t>
            </a:r>
          </a:p>
          <a:p>
            <a:r>
              <a:rPr lang="nl-NL" dirty="0" smtClean="0"/>
              <a:t>Primaire haren = de dekharen van de </a:t>
            </a:r>
            <a:r>
              <a:rPr lang="nl-NL" dirty="0" err="1" smtClean="0"/>
              <a:t>bovenvacht</a:t>
            </a:r>
            <a:endParaRPr lang="nl-NL" dirty="0" smtClean="0"/>
          </a:p>
          <a:p>
            <a:r>
              <a:rPr lang="nl-NL" dirty="0" smtClean="0"/>
              <a:t>Secundaire haren = de haren van de </a:t>
            </a:r>
            <a:r>
              <a:rPr lang="nl-NL" dirty="0" err="1" smtClean="0"/>
              <a:t>ondervacht</a:t>
            </a:r>
            <a:r>
              <a:rPr lang="nl-NL" dirty="0" smtClean="0"/>
              <a:t> = </a:t>
            </a:r>
            <a:r>
              <a:rPr lang="nl-NL" dirty="0" err="1" smtClean="0"/>
              <a:t>onderwol</a:t>
            </a:r>
            <a:endParaRPr lang="nl-NL" dirty="0" smtClean="0"/>
          </a:p>
          <a:p>
            <a:r>
              <a:rPr lang="nl-NL" dirty="0" smtClean="0"/>
              <a:t>Tastharen (sinusharen) aan de snuit en boven de ogen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78" y="4422112"/>
            <a:ext cx="2828925" cy="16192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8" y="4100975"/>
            <a:ext cx="2689668" cy="20134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421" y="4944364"/>
            <a:ext cx="1729093" cy="17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8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Haar - opbouw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Haarmerg</a:t>
            </a:r>
          </a:p>
          <a:p>
            <a:r>
              <a:rPr lang="nl-NL" dirty="0" smtClean="0"/>
              <a:t>Haarschors </a:t>
            </a:r>
          </a:p>
          <a:p>
            <a:r>
              <a:rPr lang="nl-NL" dirty="0" smtClean="0"/>
              <a:t>Mantel  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9367" r="36197" b="28564"/>
          <a:stretch/>
        </p:blipFill>
        <p:spPr>
          <a:xfrm>
            <a:off x="3673530" y="1930400"/>
            <a:ext cx="5226525" cy="4117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32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Haar - cyclus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6029615"/>
          </a:xfrm>
        </p:spPr>
        <p:txBody>
          <a:bodyPr/>
          <a:lstStyle/>
          <a:p>
            <a:r>
              <a:rPr lang="nl-NL" dirty="0" smtClean="0"/>
              <a:t>Groeifase</a:t>
            </a:r>
          </a:p>
          <a:p>
            <a:r>
              <a:rPr lang="nl-NL" dirty="0" smtClean="0"/>
              <a:t>Overgangsfase</a:t>
            </a:r>
          </a:p>
          <a:p>
            <a:r>
              <a:rPr lang="nl-NL" dirty="0" smtClean="0"/>
              <a:t>Rustfase</a:t>
            </a:r>
          </a:p>
          <a:p>
            <a:r>
              <a:rPr lang="nl-NL" dirty="0" smtClean="0"/>
              <a:t>Rijp worden </a:t>
            </a:r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Cyclus </a:t>
            </a:r>
            <a:r>
              <a:rPr lang="nl-NL" dirty="0"/>
              <a:t>voor elke haar gelijk, maar </a:t>
            </a:r>
            <a:r>
              <a:rPr lang="nl-NL" dirty="0" smtClean="0"/>
              <a:t>                                                                                            verschillende </a:t>
            </a:r>
            <a:r>
              <a:rPr lang="nl-NL" dirty="0" smtClean="0"/>
              <a:t>levensduur.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82" y="2222287"/>
            <a:ext cx="6415504" cy="36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Verharing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Dode haren vallen vanzelf uit of komen los in de vacht te zitten</a:t>
            </a:r>
          </a:p>
          <a:p>
            <a:r>
              <a:rPr lang="nl-NL" dirty="0" smtClean="0"/>
              <a:t>Mozaïekverharing: het hele jaar door, dode dekharen</a:t>
            </a:r>
          </a:p>
          <a:p>
            <a:r>
              <a:rPr lang="nl-NL" dirty="0" smtClean="0"/>
              <a:t>Blokverharing/</a:t>
            </a:r>
            <a:r>
              <a:rPr lang="nl-NL" dirty="0" err="1" smtClean="0"/>
              <a:t>blokrui</a:t>
            </a:r>
            <a:r>
              <a:rPr lang="nl-NL" dirty="0" smtClean="0"/>
              <a:t>/rui: een hele laag haar gaat in één keer dood en valt uit</a:t>
            </a:r>
          </a:p>
          <a:p>
            <a:r>
              <a:rPr lang="nl-NL" dirty="0" smtClean="0"/>
              <a:t>Blokverharing komt alleen voor bij dieren die een combinatie van dekharen en wolharen hebben</a:t>
            </a:r>
          </a:p>
          <a:p>
            <a:r>
              <a:rPr lang="nl-NL" dirty="0" smtClean="0"/>
              <a:t>De rui wordt beïnvloed door de </a:t>
            </a:r>
            <a:r>
              <a:rPr lang="nl-NL" u="sng" dirty="0" smtClean="0"/>
              <a:t>temperatuur van de leefomgeving </a:t>
            </a:r>
            <a:r>
              <a:rPr lang="nl-NL" dirty="0" smtClean="0"/>
              <a:t>en de </a:t>
            </a:r>
            <a:r>
              <a:rPr lang="nl-NL" u="sng" dirty="0" smtClean="0"/>
              <a:t>hoeveelheid licht</a:t>
            </a:r>
          </a:p>
          <a:p>
            <a:pPr marL="0" indent="0">
              <a:buNone/>
            </a:pPr>
            <a:endParaRPr lang="nl-NL" u="sng" dirty="0" smtClean="0"/>
          </a:p>
          <a:p>
            <a:r>
              <a:rPr lang="nl-NL" dirty="0" smtClean="0"/>
              <a:t>De vachtverzorging hangt af van de manier van verharing 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0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Functies van de vacht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 Wat zijn functies van de vacht?</a:t>
            </a:r>
            <a:endParaRPr lang="nl-NL" sz="2400" b="1" dirty="0" smtClean="0"/>
          </a:p>
          <a:p>
            <a:endParaRPr lang="nl-NL" dirty="0"/>
          </a:p>
          <a:p>
            <a:r>
              <a:rPr lang="nl-NL" dirty="0" smtClean="0"/>
              <a:t>Temperatuur regulatie</a:t>
            </a:r>
          </a:p>
          <a:p>
            <a:r>
              <a:rPr lang="nl-NL" dirty="0" smtClean="0"/>
              <a:t>Vorm aan het lichaam geven</a:t>
            </a:r>
          </a:p>
          <a:p>
            <a:r>
              <a:rPr lang="nl-NL" dirty="0" smtClean="0"/>
              <a:t>Uiterlijk bepalen</a:t>
            </a:r>
          </a:p>
          <a:p>
            <a:r>
              <a:rPr lang="nl-NL" dirty="0" smtClean="0"/>
              <a:t>Afgeven van signalen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69" y="1120818"/>
            <a:ext cx="2646227" cy="26462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37992" b="12081"/>
          <a:stretch/>
        </p:blipFill>
        <p:spPr>
          <a:xfrm>
            <a:off x="4454434" y="3997234"/>
            <a:ext cx="2683056" cy="26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Functies vachtverzorging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Redenen om de vacht van dieren te verzorgen:</a:t>
            </a:r>
          </a:p>
          <a:p>
            <a:r>
              <a:rPr lang="nl-NL" dirty="0" smtClean="0"/>
              <a:t>Verwijderen van dood haar</a:t>
            </a:r>
          </a:p>
          <a:p>
            <a:r>
              <a:rPr lang="nl-NL" dirty="0" smtClean="0"/>
              <a:t>Voorkomen van vuil en klitten</a:t>
            </a:r>
          </a:p>
          <a:p>
            <a:r>
              <a:rPr lang="nl-NL" dirty="0" smtClean="0"/>
              <a:t>Verwijderen van vuil en klitten</a:t>
            </a:r>
          </a:p>
          <a:p>
            <a:r>
              <a:rPr lang="nl-NL" dirty="0" smtClean="0"/>
              <a:t>Verdeling van talg over de hele haar of over de vacht</a:t>
            </a:r>
          </a:p>
          <a:p>
            <a:r>
              <a:rPr lang="nl-NL" dirty="0" smtClean="0"/>
              <a:t>Controle op parasieten, wondjes en bultjes</a:t>
            </a:r>
          </a:p>
          <a:p>
            <a:r>
              <a:rPr lang="nl-NL" dirty="0" smtClean="0"/>
              <a:t>Massage van de huid (stimuleren bloedsomloop)</a:t>
            </a:r>
          </a:p>
          <a:p>
            <a:r>
              <a:rPr lang="nl-NL" dirty="0" smtClean="0"/>
              <a:t>Aandacht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1029"/>
          <a:stretch/>
        </p:blipFill>
        <p:spPr>
          <a:xfrm>
            <a:off x="7014754" y="2846735"/>
            <a:ext cx="2365466" cy="14698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107" y="5166592"/>
            <a:ext cx="4794069" cy="15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591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607</Words>
  <Application>Microsoft Office PowerPoint</Application>
  <PresentationFormat>Breedbeeld</PresentationFormat>
  <Paragraphs>107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Exterieurverzorging hond: huid &amp; haar</vt:lpstr>
      <vt:lpstr>Huid en haar</vt:lpstr>
      <vt:lpstr>De huid </vt:lpstr>
      <vt:lpstr>Haren</vt:lpstr>
      <vt:lpstr>Haar - opbouw</vt:lpstr>
      <vt:lpstr>Haar - cyclus</vt:lpstr>
      <vt:lpstr>Verharing</vt:lpstr>
      <vt:lpstr>Functies van de vacht</vt:lpstr>
      <vt:lpstr>Functies vachtverzorging</vt:lpstr>
      <vt:lpstr>Hoe?</vt:lpstr>
      <vt:lpstr>De hondenvacht </vt:lpstr>
      <vt:lpstr>Vachttypen</vt:lpstr>
      <vt:lpstr>Opdracht vachttypen</vt:lpstr>
      <vt:lpstr>Afbeeldingen van honden voor opdracht vachttypen</vt:lpstr>
      <vt:lpstr>Afbeeldingen van honden voor opdracht vachttypen</vt:lpstr>
      <vt:lpstr>Een gezonde vacht en huid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Exterieurverzorging hond</dc:title>
  <dc:creator>Sophie Witschge</dc:creator>
  <cp:lastModifiedBy>Sophie Witschge</cp:lastModifiedBy>
  <cp:revision>19</cp:revision>
  <dcterms:created xsi:type="dcterms:W3CDTF">2018-12-05T16:45:25Z</dcterms:created>
  <dcterms:modified xsi:type="dcterms:W3CDTF">2018-12-10T08:49:05Z</dcterms:modified>
</cp:coreProperties>
</file>